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3" name="Рисунок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Заголовок 1"/>
          <p:cNvSpPr txBox="1"/>
          <p:nvPr>
            <p:ph type="ctrTitle"/>
          </p:nvPr>
        </p:nvSpPr>
        <p:spPr>
          <a:xfrm>
            <a:off x="687377" y="3310759"/>
            <a:ext cx="11218741" cy="1471992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КУРСОВАЯ РАБОТА НА ТЕМУ:</a:t>
            </a:r>
            <a:br/>
            <a:r>
              <a:t>«Разработка базы данных для сервиса отслеживания маршрутов автомобилей по данным с камер»</a:t>
            </a:r>
          </a:p>
        </p:txBody>
      </p:sp>
      <p:sp>
        <p:nvSpPr>
          <p:cNvPr id="95" name="Подзаголовок 2"/>
          <p:cNvSpPr txBox="1"/>
          <p:nvPr>
            <p:ph type="subTitle" sz="quarter" idx="1"/>
          </p:nvPr>
        </p:nvSpPr>
        <p:spPr>
          <a:xfrm>
            <a:off x="9011567" y="6123325"/>
            <a:ext cx="3134188" cy="652837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72000"/>
              </a:lnSpc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Студент: Нисуев Н.Ф. ИУ7-52Б</a:t>
            </a:r>
          </a:p>
          <a:p>
            <a:pPr algn="l">
              <a:lnSpc>
                <a:spcPct val="72000"/>
              </a:lnSpc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Руководитель: Тассов К.Л.</a:t>
            </a:r>
          </a:p>
        </p:txBody>
      </p:sp>
      <p:sp>
        <p:nvSpPr>
          <p:cNvPr id="96" name="TextBox 6"/>
          <p:cNvSpPr txBox="1"/>
          <p:nvPr/>
        </p:nvSpPr>
        <p:spPr>
          <a:xfrm>
            <a:off x="2612345" y="836218"/>
            <a:ext cx="8452944" cy="1681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Министерство науки и высшего образования Российской Федерации</a:t>
            </a: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Федеральное государственное бюджетное образовательное учреждение высшего образования</a:t>
            </a: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«Московский государственный технический университет</a:t>
            </a:r>
            <a:r>
              <a:t> </a:t>
            </a:r>
            <a:r>
              <a:t>имени Н. Э. Баумана</a:t>
            </a:r>
            <a:r>
              <a:t> </a:t>
            </a:r>
            <a:r>
              <a:t>(национальный исследовательский университет)»</a:t>
            </a: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(МГТУ им. Н. Э. Баумана)</a:t>
            </a:r>
          </a:p>
        </p:txBody>
      </p:sp>
      <p:sp>
        <p:nvSpPr>
          <p:cNvPr id="97" name="Подзаголовок 2"/>
          <p:cNvSpPr txBox="1"/>
          <p:nvPr/>
        </p:nvSpPr>
        <p:spPr>
          <a:xfrm>
            <a:off x="5298790" y="6223180"/>
            <a:ext cx="2002222" cy="40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Москва, 2025 г.</a:t>
            </a:r>
          </a:p>
        </p:txBody>
      </p:sp>
      <p:pic>
        <p:nvPicPr>
          <p:cNvPr id="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744" y="947814"/>
            <a:ext cx="1292323" cy="1526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Заголовок 1"/>
          <p:cNvSpPr txBox="1"/>
          <p:nvPr>
            <p:ph type="title"/>
          </p:nvPr>
        </p:nvSpPr>
        <p:spPr>
          <a:xfrm>
            <a:off x="838200" y="472076"/>
            <a:ext cx="10515600" cy="750440"/>
          </a:xfrm>
          <a:prstGeom prst="rect">
            <a:avLst/>
          </a:prstGeom>
        </p:spPr>
        <p:txBody>
          <a:bodyPr/>
          <a:lstStyle>
            <a:lvl1pPr algn="ctr"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Интерфейс программы</a:t>
            </a:r>
          </a:p>
        </p:txBody>
      </p:sp>
      <p:sp>
        <p:nvSpPr>
          <p:cNvPr id="140" name="Номер слайда 17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944906"/>
            <a:ext cx="4754882" cy="3194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6440" y="1944906"/>
            <a:ext cx="4754882" cy="3194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Заголовок 1"/>
          <p:cNvSpPr txBox="1"/>
          <p:nvPr>
            <p:ph type="title"/>
          </p:nvPr>
        </p:nvSpPr>
        <p:spPr>
          <a:xfrm>
            <a:off x="838200" y="472076"/>
            <a:ext cx="10515600" cy="750440"/>
          </a:xfrm>
          <a:prstGeom prst="rect">
            <a:avLst/>
          </a:prstGeom>
        </p:spPr>
        <p:txBody>
          <a:bodyPr/>
          <a:lstStyle>
            <a:lvl1pPr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Исследование</a:t>
            </a:r>
          </a:p>
        </p:txBody>
      </p:sp>
      <p:sp>
        <p:nvSpPr>
          <p:cNvPr id="145" name="Номер слайда 17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199" y="1884226"/>
            <a:ext cx="10515601" cy="3089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Заголовок 1"/>
          <p:cNvSpPr txBox="1"/>
          <p:nvPr>
            <p:ph type="title"/>
          </p:nvPr>
        </p:nvSpPr>
        <p:spPr>
          <a:xfrm>
            <a:off x="838200" y="904519"/>
            <a:ext cx="10515600" cy="608801"/>
          </a:xfrm>
          <a:prstGeom prst="rect">
            <a:avLst/>
          </a:prstGeom>
        </p:spPr>
        <p:txBody>
          <a:bodyPr/>
          <a:lstStyle>
            <a:lvl1pPr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Заключение</a:t>
            </a:r>
          </a:p>
        </p:txBody>
      </p:sp>
      <p:sp>
        <p:nvSpPr>
          <p:cNvPr id="149" name="Объект 2"/>
          <p:cNvSpPr txBox="1"/>
          <p:nvPr>
            <p:ph type="body" idx="1"/>
          </p:nvPr>
        </p:nvSpPr>
        <p:spPr>
          <a:xfrm>
            <a:off x="838200" y="1564012"/>
            <a:ext cx="10515600" cy="47416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 результате курсовой работы были разработаны база данных для сервиса отслеживания маршрутов автомобилей по данным с камер, а также приложения для доступа к ней.</a:t>
            </a:r>
          </a:p>
          <a:p>
            <a:pPr marL="0" indent="0">
              <a:buSzTx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>
              <a:buSzTx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 ходе выполнения курсовой работы были решены следующие задачи: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проанализированы предметная область и существующие аналоги;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сформулированы требования к разрабатываемой базе данных и приложению;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спроектированы сущности и ограничения базы данных;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выбраны средства реализации базы данных и приложения;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реализована база данных и приложения для доступа к ней;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проведено исследование зависимости времени вставки данных в базу данных от метода добавления данных.</a:t>
            </a:r>
          </a:p>
        </p:txBody>
      </p:sp>
      <p:sp>
        <p:nvSpPr>
          <p:cNvPr id="150" name="Номер слайда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831" t="0" r="832" b="0"/>
          <a:stretch>
            <a:fillRect/>
          </a:stretch>
        </p:blipFill>
        <p:spPr>
          <a:xfrm>
            <a:off x="6528831" y="2724759"/>
            <a:ext cx="3790158" cy="256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605" y="0"/>
                </a:moveTo>
                <a:cubicBezTo>
                  <a:pt x="2058" y="13"/>
                  <a:pt x="1622" y="50"/>
                  <a:pt x="1346" y="220"/>
                </a:cubicBezTo>
                <a:cubicBezTo>
                  <a:pt x="795" y="516"/>
                  <a:pt x="361" y="1155"/>
                  <a:pt x="161" y="1968"/>
                </a:cubicBezTo>
                <a:cubicBezTo>
                  <a:pt x="1" y="2532"/>
                  <a:pt x="0" y="3377"/>
                  <a:pt x="0" y="4787"/>
                </a:cubicBezTo>
                <a:lnTo>
                  <a:pt x="0" y="16813"/>
                </a:lnTo>
                <a:cubicBezTo>
                  <a:pt x="0" y="18223"/>
                  <a:pt x="1" y="19068"/>
                  <a:pt x="161" y="19632"/>
                </a:cubicBezTo>
                <a:cubicBezTo>
                  <a:pt x="361" y="20445"/>
                  <a:pt x="795" y="21084"/>
                  <a:pt x="1346" y="21380"/>
                </a:cubicBezTo>
                <a:cubicBezTo>
                  <a:pt x="1622" y="21550"/>
                  <a:pt x="2058" y="21587"/>
                  <a:pt x="2605" y="21600"/>
                </a:cubicBezTo>
                <a:lnTo>
                  <a:pt x="18993" y="21600"/>
                </a:lnTo>
                <a:cubicBezTo>
                  <a:pt x="19541" y="21587"/>
                  <a:pt x="19977" y="21550"/>
                  <a:pt x="20253" y="21380"/>
                </a:cubicBezTo>
                <a:cubicBezTo>
                  <a:pt x="20804" y="21084"/>
                  <a:pt x="21240" y="20445"/>
                  <a:pt x="21440" y="19632"/>
                </a:cubicBezTo>
                <a:cubicBezTo>
                  <a:pt x="21600" y="19068"/>
                  <a:pt x="21599" y="18223"/>
                  <a:pt x="21599" y="16813"/>
                </a:cubicBezTo>
                <a:lnTo>
                  <a:pt x="21599" y="4787"/>
                </a:lnTo>
                <a:cubicBezTo>
                  <a:pt x="21599" y="3377"/>
                  <a:pt x="21600" y="2532"/>
                  <a:pt x="21440" y="1968"/>
                </a:cubicBezTo>
                <a:cubicBezTo>
                  <a:pt x="21240" y="1155"/>
                  <a:pt x="20804" y="516"/>
                  <a:pt x="20253" y="220"/>
                </a:cubicBezTo>
                <a:cubicBezTo>
                  <a:pt x="19977" y="50"/>
                  <a:pt x="19541" y="13"/>
                  <a:pt x="18993" y="0"/>
                </a:cubicBezTo>
                <a:lnTo>
                  <a:pt x="2605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1" name="Актуальность"/>
          <p:cNvSpPr txBox="1"/>
          <p:nvPr>
            <p:ph type="title"/>
          </p:nvPr>
        </p:nvSpPr>
        <p:spPr>
          <a:xfrm>
            <a:off x="838200" y="1512670"/>
            <a:ext cx="10515600" cy="643097"/>
          </a:xfrm>
          <a:prstGeom prst="rect">
            <a:avLst/>
          </a:prstGeom>
        </p:spPr>
        <p:txBody>
          <a:bodyPr/>
          <a:lstStyle>
            <a:lvl1pPr algn="ctr"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Актуальность</a:t>
            </a:r>
          </a:p>
        </p:txBody>
      </p:sp>
      <p:sp>
        <p:nvSpPr>
          <p:cNvPr id="102" name="Отслеживание маршрутов автомобилей с использованием данных с камер представляет собой важную задачу, направленную на повышение безопасности дорожного движения, предотвращение краж транспортных средств и других правонарушений."/>
          <p:cNvSpPr txBox="1"/>
          <p:nvPr>
            <p:ph type="body" sz="quarter" idx="1"/>
          </p:nvPr>
        </p:nvSpPr>
        <p:spPr>
          <a:xfrm>
            <a:off x="1873012" y="2673570"/>
            <a:ext cx="3675129" cy="267192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Отслеживание маршрутов автомобилей с использованием данных с камер представляет собой важную задачу, направленную на повышение безопасности дорожного движения, предотвращение краж транспортных средств и других правонарушений.</a:t>
            </a:r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Заголовок 1"/>
          <p:cNvSpPr txBox="1"/>
          <p:nvPr>
            <p:ph type="title"/>
          </p:nvPr>
        </p:nvSpPr>
        <p:spPr>
          <a:xfrm>
            <a:off x="838200" y="1101203"/>
            <a:ext cx="10515600" cy="626372"/>
          </a:xfrm>
          <a:prstGeom prst="rect">
            <a:avLst/>
          </a:prstGeom>
        </p:spPr>
        <p:txBody>
          <a:bodyPr/>
          <a:lstStyle>
            <a:lvl1pPr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Цели и задачи</a:t>
            </a:r>
          </a:p>
        </p:txBody>
      </p:sp>
      <p:sp>
        <p:nvSpPr>
          <p:cNvPr id="106" name="Объект 2"/>
          <p:cNvSpPr txBox="1"/>
          <p:nvPr>
            <p:ph type="body" idx="1"/>
          </p:nvPr>
        </p:nvSpPr>
        <p:spPr>
          <a:xfrm>
            <a:off x="838200" y="1831700"/>
            <a:ext cx="10515600" cy="45246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Цель:</a:t>
            </a:r>
            <a:r>
              <a:rPr b="0"/>
              <a:t> </a:t>
            </a:r>
            <a:r>
              <a:rPr b="0"/>
              <a:t>разработка базы данных для сервиса отслеживания маршрутов автомобилей по данным с камер, а также приложения для доступа к ней.</a:t>
            </a:r>
          </a:p>
          <a:p>
            <a:pPr marL="0" indent="0">
              <a:buSzTx/>
              <a:buNone/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Задачи: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провести анализ предметной области и существующих аналогов;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сформулировать требования к разрабатываемой базе данных и приложению;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спроектировать сущности и ограничения базы данных;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выбрать средства реализации базы данных и приложения;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реализовать базу данных и приложения для доступа к ней;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провести исследования зависимости времени вставки данных в базу данных от метода добавления данных.</a:t>
            </a:r>
          </a:p>
        </p:txBody>
      </p:sp>
      <p:sp>
        <p:nvSpPr>
          <p:cNvPr id="107" name="Номер слайда 5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Заголовок 1"/>
          <p:cNvSpPr txBox="1"/>
          <p:nvPr>
            <p:ph type="title"/>
          </p:nvPr>
        </p:nvSpPr>
        <p:spPr>
          <a:xfrm>
            <a:off x="920179" y="136525"/>
            <a:ext cx="10515601" cy="750439"/>
          </a:xfrm>
          <a:prstGeom prst="rect">
            <a:avLst/>
          </a:prstGeom>
        </p:spPr>
        <p:txBody>
          <a:bodyPr/>
          <a:lstStyle>
            <a:lvl1pPr algn="ctr"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Диаграмма сущность-связь</a:t>
            </a:r>
          </a:p>
        </p:txBody>
      </p:sp>
      <p:sp>
        <p:nvSpPr>
          <p:cNvPr id="110" name="Номер слайда 8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8893" y="886963"/>
            <a:ext cx="6451777" cy="5879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Заголовок 1"/>
          <p:cNvSpPr txBox="1"/>
          <p:nvPr>
            <p:ph type="title"/>
          </p:nvPr>
        </p:nvSpPr>
        <p:spPr>
          <a:xfrm>
            <a:off x="913873" y="272706"/>
            <a:ext cx="10515601" cy="750439"/>
          </a:xfrm>
          <a:prstGeom prst="rect">
            <a:avLst/>
          </a:prstGeom>
        </p:spPr>
        <p:txBody>
          <a:bodyPr/>
          <a:lstStyle>
            <a:lvl1pPr algn="ctr"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Диаграмма базы данных</a:t>
            </a:r>
          </a:p>
        </p:txBody>
      </p:sp>
      <p:sp>
        <p:nvSpPr>
          <p:cNvPr id="114" name="Номер слайда 10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0813" y="1023144"/>
            <a:ext cx="5101722" cy="5112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Заголовок 1"/>
          <p:cNvSpPr txBox="1"/>
          <p:nvPr>
            <p:ph type="title"/>
          </p:nvPr>
        </p:nvSpPr>
        <p:spPr>
          <a:xfrm>
            <a:off x="838200" y="431726"/>
            <a:ext cx="10515600" cy="750440"/>
          </a:xfrm>
          <a:prstGeom prst="rect">
            <a:avLst/>
          </a:prstGeom>
        </p:spPr>
        <p:txBody>
          <a:bodyPr/>
          <a:lstStyle>
            <a:lvl1pPr algn="ctr"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Диаграмма прецедентов</a:t>
            </a:r>
          </a:p>
        </p:txBody>
      </p:sp>
      <p:sp>
        <p:nvSpPr>
          <p:cNvPr id="118" name="Номер слайда 2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9309" y="1424408"/>
            <a:ext cx="4238183" cy="4689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Схема хранимой процедуры"/>
          <p:cNvSpPr txBox="1"/>
          <p:nvPr>
            <p:ph type="ctrTitle"/>
          </p:nvPr>
        </p:nvSpPr>
        <p:spPr>
          <a:xfrm>
            <a:off x="1524000" y="546629"/>
            <a:ext cx="9144000" cy="667942"/>
          </a:xfrm>
          <a:prstGeom prst="rect">
            <a:avLst/>
          </a:prstGeom>
        </p:spPr>
        <p:txBody>
          <a:bodyPr/>
          <a:lstStyle>
            <a:lvl1pPr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Схема хранимой процедуры</a:t>
            </a:r>
          </a:p>
        </p:txBody>
      </p:sp>
      <p:sp>
        <p:nvSpPr>
          <p:cNvPr id="122" name="Номер слайда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2874" y="1522114"/>
            <a:ext cx="5526251" cy="4834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Заголовок 1"/>
          <p:cNvSpPr txBox="1"/>
          <p:nvPr>
            <p:ph type="title"/>
          </p:nvPr>
        </p:nvSpPr>
        <p:spPr>
          <a:xfrm>
            <a:off x="838200" y="416208"/>
            <a:ext cx="10515600" cy="750440"/>
          </a:xfrm>
          <a:prstGeom prst="rect">
            <a:avLst/>
          </a:prstGeom>
        </p:spPr>
        <p:txBody>
          <a:bodyPr/>
          <a:lstStyle>
            <a:lvl1pPr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Стек технологий</a:t>
            </a:r>
          </a:p>
        </p:txBody>
      </p:sp>
      <p:sp>
        <p:nvSpPr>
          <p:cNvPr id="126" name="Объект 2"/>
          <p:cNvSpPr txBox="1"/>
          <p:nvPr>
            <p:ph type="body" sz="quarter" idx="1"/>
          </p:nvPr>
        </p:nvSpPr>
        <p:spPr>
          <a:xfrm>
            <a:off x="838200" y="2575247"/>
            <a:ext cx="2232924" cy="2257623"/>
          </a:xfrm>
          <a:prstGeom prst="rect">
            <a:avLst/>
          </a:prstGeom>
        </p:spPr>
        <p:txBody>
          <a:bodyPr/>
          <a:lstStyle/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Rust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Tokio, Axum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PostgresSQL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Swift</a:t>
            </a:r>
          </a:p>
          <a:p>
            <a:pPr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UIKit</a:t>
            </a:r>
          </a:p>
        </p:txBody>
      </p:sp>
      <p:sp>
        <p:nvSpPr>
          <p:cNvPr id="127" name="Номер слайда 4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0600" y="1776772"/>
            <a:ext cx="1581811" cy="142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4381" y="1776772"/>
            <a:ext cx="1399979" cy="1399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0" t="0" r="69003" b="0"/>
          <a:stretch>
            <a:fillRect/>
          </a:stretch>
        </p:blipFill>
        <p:spPr>
          <a:xfrm>
            <a:off x="6764381" y="4061107"/>
            <a:ext cx="1399979" cy="1403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24318" t="0" r="24546" b="0"/>
          <a:stretch>
            <a:fillRect/>
          </a:stretch>
        </p:blipFill>
        <p:spPr>
          <a:xfrm>
            <a:off x="8837622" y="4114648"/>
            <a:ext cx="1172356" cy="1289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10" descr="Picture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76135" y="2873823"/>
            <a:ext cx="1361299" cy="1403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Заголовок 1"/>
          <p:cNvSpPr txBox="1"/>
          <p:nvPr>
            <p:ph type="title"/>
          </p:nvPr>
        </p:nvSpPr>
        <p:spPr>
          <a:xfrm>
            <a:off x="838200" y="240270"/>
            <a:ext cx="10515600" cy="639141"/>
          </a:xfrm>
          <a:prstGeom prst="rect">
            <a:avLst/>
          </a:prstGeom>
        </p:spPr>
        <p:txBody>
          <a:bodyPr/>
          <a:lstStyle>
            <a:lvl1pPr algn="ctr">
              <a:defRPr b="1"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Интерфейс программы</a:t>
            </a:r>
          </a:p>
        </p:txBody>
      </p:sp>
      <p:sp>
        <p:nvSpPr>
          <p:cNvPr id="135" name="Номер слайда 7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6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4253" y="1691902"/>
            <a:ext cx="5170895" cy="3474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852" y="1691902"/>
            <a:ext cx="3384626" cy="3474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